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859" r:id="rId2"/>
    <p:sldId id="1140" r:id="rId3"/>
    <p:sldId id="1142" r:id="rId4"/>
    <p:sldId id="1143" r:id="rId5"/>
    <p:sldId id="1144" r:id="rId6"/>
    <p:sldId id="1145" r:id="rId7"/>
    <p:sldId id="1146" r:id="rId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6</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50621"/>
            <a:ext cx="11485848" cy="1130246"/>
          </a:xfrm>
        </p:spPr>
        <p:txBody>
          <a:bodyPr/>
          <a:lstStyle/>
          <a:p>
            <a:pPr hangingPunct="0">
              <a:spcAft>
                <a:spcPts val="0"/>
              </a:spcAft>
            </a:pP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讲述了一只饥饿的狐狸看到了一只鸡</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他想办法抓住了鸡</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后来鸡机智地逃脱了的故事。</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47348" y="836712"/>
            <a:ext cx="10895714" cy="1402818"/>
          </a:xfrm>
          <a:prstGeom prst="rect">
            <a:avLst/>
          </a:prstGeom>
        </p:spPr>
      </p:pic>
      <p:pic>
        <p:nvPicPr>
          <p:cNvPr id="4" name="语篇导航-DA.eps" descr="id:2147487403;FounderCES"/>
          <p:cNvPicPr/>
          <p:nvPr/>
        </p:nvPicPr>
        <p:blipFill>
          <a:blip r:embed="rId3"/>
          <a:stretch>
            <a:fillRect/>
          </a:stretch>
        </p:blipFill>
        <p:spPr>
          <a:xfrm>
            <a:off x="411907" y="2494620"/>
            <a:ext cx="1466850" cy="358331"/>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day, a hungry fox</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狐狸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sees a chicken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thinks, “Great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must be my breakfast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comes up to the chicken and says, “Hello, Miss Chicken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we all know, you are very good at singing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teach me to sing a song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chicken is happy to hear that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closes her eyes and begins to sing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fox sees that and catches her in his mouth quickly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he takes the chicken away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farmers on the farm see the fox</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shout, “Look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fox is taking the chicken away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they run after the fox</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chicken says to the fox, “Mr Fox, can you hear that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people say you are taking their chicken away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You’d tell them I am yours, not theirs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fox thinks it’s a great idea, so he opens his mouth and says, “Miss Chicken is mine, not yours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Just then the chicken runs away from the fox and flies into the tree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07799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130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does the fox meet the chicken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morning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afternoon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evening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night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38622" y="862590"/>
            <a:ext cx="407484" cy="461665"/>
          </a:xfrm>
          <a:prstGeom prst="rect">
            <a:avLst/>
          </a:prstGeom>
        </p:spPr>
        <p:txBody>
          <a:bodyPr wrap="none">
            <a:spAutoFit/>
          </a:bodyPr>
          <a:lstStyle/>
          <a:p>
            <a:r>
              <a:rPr lang="en-US" altLang="zh-CN" sz="2400" dirty="0"/>
              <a:t>A</a:t>
            </a:r>
            <a:endParaRPr lang="zh-CN" altLang="en-US" dirty="0"/>
          </a:p>
        </p:txBody>
      </p:sp>
      <p:sp>
        <p:nvSpPr>
          <p:cNvPr id="4" name="内容占位符 1"/>
          <p:cNvSpPr txBox="1">
            <a:spLocks/>
          </p:cNvSpPr>
          <p:nvPr/>
        </p:nvSpPr>
        <p:spPr bwMode="auto">
          <a:xfrm>
            <a:off x="360854" y="352289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rPr>
              <a:t>“It must be my breakfast.”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它一定是我的早餐。</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狐狸想把鸡作为早餐</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因此是在早上遇见了鸡。故选</a:t>
            </a:r>
            <a:r>
              <a:rPr lang="en-US" altLang="zh-CN" b="1" smtClean="0">
                <a:solidFill>
                  <a:srgbClr val="FF0000"/>
                </a:solidFill>
                <a:latin typeface="Times New Roman" panose="02020603050405020304" pitchFamily="18" charset="0"/>
                <a:ea typeface="宋体" panose="02010600030101010101" pitchFamily="2" charset="-122"/>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extLst>
      <p:ext uri="{BB962C8B-B14F-4D97-AF65-F5344CB8AC3E}">
        <p14:creationId xmlns:p14="http://schemas.microsoft.com/office/powerpoint/2010/main" val="4208995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does the fox tell the chicken to teach him to sing a song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wants to be a great singer like the chicken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wants to catch and eat the chicken easily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wants to make friends with the chicken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wants to do useful things for the farmers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34566" y="3501008"/>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must be my breakfast.”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它一定是我的早餐。</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chicken is happy to hear that. She closes her eyes and begins to sing. The fox sees that and catches her in his mouth quickly. Then he takes the chicken away.”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鸡听了后</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很高兴。她闭上眼睛</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开始唱歌。狐狸看到了</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迅速地把她叼进嘴里。然后他把鸡带走了。</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狐狸让鸡教他唱歌是为了抓住鸡</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并轻松地吃掉鸡。故选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47248" y="853225"/>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sz="2400" dirty="0"/>
          </a:p>
        </p:txBody>
      </p:sp>
    </p:spTree>
    <p:extLst>
      <p:ext uri="{BB962C8B-B14F-4D97-AF65-F5344CB8AC3E}">
        <p14:creationId xmlns:p14="http://schemas.microsoft.com/office/powerpoint/2010/main" val="3550674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5130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sentences may be the best ending of the article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chicken makes friends with the fox</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fox eats the chicken for breakfast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chicken comes back to the farm happily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fox learns to sing songs from the farmers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01490" y="934598"/>
            <a:ext cx="3755071" cy="355917"/>
          </a:xfrm>
          <a:prstGeom prst="rect">
            <a:avLst/>
          </a:prstGeom>
        </p:spPr>
      </p:pic>
      <p:sp>
        <p:nvSpPr>
          <p:cNvPr id="4" name="矩形 3"/>
          <p:cNvSpPr/>
          <p:nvPr/>
        </p:nvSpPr>
        <p:spPr>
          <a:xfrm>
            <a:off x="838622" y="881723"/>
            <a:ext cx="407484" cy="461665"/>
          </a:xfrm>
          <a:prstGeom prst="rect">
            <a:avLst/>
          </a:prstGeom>
        </p:spPr>
        <p:txBody>
          <a:bodyPr wrap="none">
            <a:spAutoFit/>
          </a:bodyPr>
          <a:lstStyle/>
          <a:p>
            <a:r>
              <a:rPr lang="en-US" altLang="zh-CN" sz="2400" dirty="0"/>
              <a:t>C</a:t>
            </a:r>
            <a:endParaRPr lang="zh-CN" altLang="en-US" dirty="0"/>
          </a:p>
        </p:txBody>
      </p:sp>
      <p:sp>
        <p:nvSpPr>
          <p:cNvPr id="5" name="内容占位符 3"/>
          <p:cNvSpPr txBox="1">
            <a:spLocks/>
          </p:cNvSpPr>
          <p:nvPr/>
        </p:nvSpPr>
        <p:spPr bwMode="auto">
          <a:xfrm>
            <a:off x="360854" y="4073004"/>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“Just then the chicken runs away from the fox and flies into the tree.”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就在这时</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鸡从狐狸那里跑开</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飞到了树上。</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鸡成功地从狐狸嘴里逃脱了</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因此她接下来是回到了农场。选项</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鸡高兴地回到农场。</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符合文章结尾。故选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35782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130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Where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 you see the article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story book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ad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dirty="0" err="1">
                <a:solidFill>
                  <a:srgbClr val="000000"/>
                </a:solidFill>
                <a:latin typeface="Times New Roman" panose="02020603050405020304" pitchFamily="18" charset="0"/>
                <a:ea typeface="宋体" panose="02010600030101010101" pitchFamily="2" charset="-122"/>
              </a:rPr>
              <a:t>C</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In</a:t>
            </a:r>
            <a:r>
              <a:rPr lang="en-US" altLang="zh-CN" dirty="0">
                <a:solidFill>
                  <a:srgbClr val="000000"/>
                </a:solidFill>
                <a:latin typeface="Times New Roman" panose="02020603050405020304" pitchFamily="18" charset="0"/>
                <a:ea typeface="宋体" panose="02010600030101010101" pitchFamily="2" charset="-122"/>
              </a:rPr>
              <a:t> a health guide</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	</a:t>
            </a:r>
            <a:endParaRPr lang="en-US" altLang="zh-CN" dirty="0" smtClean="0">
              <a:solidFill>
                <a:srgbClr val="000000"/>
              </a:solidFill>
              <a:latin typeface="Times New Roman" panose="02020603050405020304" pitchFamily="18" charset="0"/>
              <a:ea typeface="宋体" panose="02010600030101010101" pitchFamily="2" charset="-122"/>
            </a:endParaRPr>
          </a:p>
          <a:p>
            <a:r>
              <a:rPr lang="en-US" altLang="zh-CN" dirty="0" err="1" smtClean="0">
                <a:solidFill>
                  <a:srgbClr val="000000"/>
                </a:solidFill>
                <a:latin typeface="Times New Roman" panose="02020603050405020304" pitchFamily="18" charset="0"/>
                <a:ea typeface="宋体" panose="02010600030101010101" pitchFamily="2" charset="-122"/>
              </a:rPr>
              <a:t>D</a:t>
            </a:r>
            <a:r>
              <a:rPr lang="en-US" altLang="zh-CN" dirty="0" err="1" smtClean="0">
                <a:solidFill>
                  <a:srgbClr val="000000"/>
                </a:solidFill>
                <a:latin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rPr>
              <a:t>In</a:t>
            </a:r>
            <a:r>
              <a:rPr lang="en-US" altLang="zh-CN" dirty="0" smtClean="0">
                <a:solidFill>
                  <a:srgbClr val="000000"/>
                </a:solidFill>
                <a:latin typeface="Times New Roman" panose="02020603050405020304" pitchFamily="18" charset="0"/>
                <a:ea typeface="宋体" panose="02010600030101010101" pitchFamily="2" charset="-122"/>
              </a:rPr>
              <a:t> </a:t>
            </a:r>
            <a:r>
              <a:rPr lang="en-US" altLang="zh-CN" dirty="0">
                <a:solidFill>
                  <a:srgbClr val="000000"/>
                </a:solidFill>
                <a:latin typeface="Times New Roman" panose="02020603050405020304" pitchFamily="18" charset="0"/>
                <a:ea typeface="宋体" panose="02010600030101010101" pitchFamily="2" charset="-122"/>
              </a:rPr>
              <a:t>a post card</a:t>
            </a:r>
            <a:r>
              <a:rPr lang="en-US" altLang="zh-CN" dirty="0">
                <a:solidFill>
                  <a:srgbClr val="000000"/>
                </a:solidFill>
                <a:latin typeface="宋体" panose="02010600030101010101" pitchFamily="2" charset="-122"/>
                <a:cs typeface="Times New Roman" panose="02020603050405020304" pitchFamily="18" charset="0"/>
              </a:rPr>
              <a:t>.</a:t>
            </a:r>
            <a:endParaRPr lang="zh-CN" altLang="en-US" dirty="0"/>
          </a:p>
        </p:txBody>
      </p:sp>
      <p:pic>
        <p:nvPicPr>
          <p:cNvPr id="4" name="图片 3"/>
          <p:cNvPicPr>
            <a:picLocks noChangeAspect="1"/>
          </p:cNvPicPr>
          <p:nvPr/>
        </p:nvPicPr>
        <p:blipFill>
          <a:blip r:embed="rId2"/>
          <a:stretch>
            <a:fillRect/>
          </a:stretch>
        </p:blipFill>
        <p:spPr>
          <a:xfrm>
            <a:off x="1973498" y="891460"/>
            <a:ext cx="3199307" cy="379715"/>
          </a:xfrm>
          <a:prstGeom prst="rect">
            <a:avLst/>
          </a:prstGeom>
        </p:spPr>
      </p:pic>
      <p:sp>
        <p:nvSpPr>
          <p:cNvPr id="3" name="矩形 2"/>
          <p:cNvSpPr/>
          <p:nvPr/>
        </p:nvSpPr>
        <p:spPr>
          <a:xfrm>
            <a:off x="838622" y="850484"/>
            <a:ext cx="407484" cy="461665"/>
          </a:xfrm>
          <a:prstGeom prst="rect">
            <a:avLst/>
          </a:prstGeom>
        </p:spPr>
        <p:txBody>
          <a:bodyPr wrap="none">
            <a:spAutoFit/>
          </a:bodyPr>
          <a:lstStyle/>
          <a:p>
            <a:r>
              <a:rPr lang="en-US" altLang="zh-CN" sz="2400" dirty="0"/>
              <a:t>A</a:t>
            </a:r>
            <a:endParaRPr lang="zh-CN" altLang="en-US" dirty="0"/>
          </a:p>
        </p:txBody>
      </p:sp>
      <p:sp>
        <p:nvSpPr>
          <p:cNvPr id="5" name="内容占位符 4"/>
          <p:cNvSpPr txBox="1">
            <a:spLocks/>
          </p:cNvSpPr>
          <p:nvPr/>
        </p:nvSpPr>
        <p:spPr bwMode="auto">
          <a:xfrm>
            <a:off x="360854" y="354495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推理判断题。通读全文可知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本文主要讲述了一天早上</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一只饥饿的狐狸看到了一只鸡</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他想办法抓住了鸡</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后来鸡机智地逃脱了的故事</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属于故事类文章</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所以可能会在故事书里读到。故选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17503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431</TotalTime>
  <Words>726</Words>
  <Application>Microsoft Office PowerPoint</Application>
  <PresentationFormat>自定义</PresentationFormat>
  <Paragraphs>32</Paragraphs>
  <Slides>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7</vt:i4>
      </vt:variant>
    </vt:vector>
  </HeadingPairs>
  <TitlesOfParts>
    <vt:vector size="15"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308124803@qq.com</cp:lastModifiedBy>
  <cp:revision>442</cp:revision>
  <dcterms:created xsi:type="dcterms:W3CDTF">2020-11-06T05:24:00Z</dcterms:created>
  <dcterms:modified xsi:type="dcterms:W3CDTF">2025-09-17T14:38:51Z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